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14"/>
  </p:notesMasterIdLst>
  <p:handoutMasterIdLst>
    <p:handoutMasterId r:id="rId15"/>
  </p:handoutMasterIdLst>
  <p:sldIdLst>
    <p:sldId id="260" r:id="rId5"/>
    <p:sldId id="259" r:id="rId6"/>
    <p:sldId id="264" r:id="rId7"/>
    <p:sldId id="261" r:id="rId8"/>
    <p:sldId id="262" r:id="rId9"/>
    <p:sldId id="263" r:id="rId10"/>
    <p:sldId id="265" r:id="rId11"/>
    <p:sldId id="266" r:id="rId12"/>
    <p:sldId id="267" r:id="rId13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4" autoAdjust="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5127D9-E544-48C4-8220-B17196310CB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1_2" csCatId="accent1" phldr="1"/>
      <dgm:spPr/>
      <dgm:t>
        <a:bodyPr rtlCol="0"/>
        <a:lstStyle/>
        <a:p>
          <a:pPr rtl="0"/>
          <a:endParaRPr lang="en-US"/>
        </a:p>
      </dgm:t>
    </dgm:pt>
    <dgm:pt modelId="{F563C468-F5B3-4D2E-B133-221C0E443730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n-US" noProof="1" smtClean="0"/>
            <a:t>Financial markets are very interconected</a:t>
          </a:r>
          <a:endParaRPr lang="en-US" noProof="1"/>
        </a:p>
      </dgm:t>
    </dgm:pt>
    <dgm:pt modelId="{E4AF0BE0-9EE3-4A25-BD45-7D46D8EC4224}" type="parTrans" cxnId="{85446A51-E375-46C9-B20F-E4522D4C3F29}">
      <dgm:prSet/>
      <dgm:spPr/>
      <dgm:t>
        <a:bodyPr rtlCol="0"/>
        <a:lstStyle/>
        <a:p>
          <a:pPr rtl="0"/>
          <a:endParaRPr lang="es-ES" noProof="1"/>
        </a:p>
      </dgm:t>
    </dgm:pt>
    <dgm:pt modelId="{388AD050-FC91-46C1-AEBE-30C5710D9486}" type="sibTrans" cxnId="{85446A51-E375-46C9-B20F-E4522D4C3F29}">
      <dgm:prSet/>
      <dgm:spPr/>
      <dgm:t>
        <a:bodyPr rtlCol="0"/>
        <a:lstStyle/>
        <a:p>
          <a:pPr rtl="0"/>
          <a:endParaRPr lang="es-ES" noProof="1"/>
        </a:p>
      </dgm:t>
    </dgm:pt>
    <dgm:pt modelId="{A75657DF-A545-4349-A286-2D38CB7D4B4A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CO" noProof="1" smtClean="0"/>
            <a:t>Posibility to work anywhere</a:t>
          </a:r>
          <a:endParaRPr lang="es-ES" noProof="1"/>
        </a:p>
      </dgm:t>
    </dgm:pt>
    <dgm:pt modelId="{E2B48BAD-7E94-4F88-95D5-E7510FDE0DCB}" type="parTrans" cxnId="{9AB7DEA6-4E52-4896-B85B-81A36A9C1330}">
      <dgm:prSet/>
      <dgm:spPr/>
      <dgm:t>
        <a:bodyPr rtlCol="0"/>
        <a:lstStyle/>
        <a:p>
          <a:pPr rtl="0"/>
          <a:endParaRPr lang="es-ES" noProof="1"/>
        </a:p>
      </dgm:t>
    </dgm:pt>
    <dgm:pt modelId="{353F9B7C-EC0D-468C-8D9C-76DD3DD7FC3E}" type="sibTrans" cxnId="{9AB7DEA6-4E52-4896-B85B-81A36A9C1330}">
      <dgm:prSet/>
      <dgm:spPr/>
      <dgm:t>
        <a:bodyPr rtlCol="0"/>
        <a:lstStyle/>
        <a:p>
          <a:pPr rtl="0"/>
          <a:endParaRPr lang="es-ES" noProof="1"/>
        </a:p>
      </dgm:t>
    </dgm:pt>
    <dgm:pt modelId="{AE42A96B-7E62-4014-B449-A4D51EC5E5FB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CO" noProof="1" smtClean="0"/>
            <a:t>Health is an important factor</a:t>
          </a:r>
          <a:endParaRPr lang="es-ES" noProof="1"/>
        </a:p>
      </dgm:t>
    </dgm:pt>
    <dgm:pt modelId="{ED0514A6-DFC1-4857-8989-12B35FE4DE1E}" type="parTrans" cxnId="{836FE673-F6E6-4AA1-94BA-61A25F2DC156}">
      <dgm:prSet/>
      <dgm:spPr/>
      <dgm:t>
        <a:bodyPr rtlCol="0"/>
        <a:lstStyle/>
        <a:p>
          <a:pPr rtl="0"/>
          <a:endParaRPr lang="es-ES" noProof="1"/>
        </a:p>
      </dgm:t>
    </dgm:pt>
    <dgm:pt modelId="{33BB6616-2CD9-4486-9C4C-D49DB381CE48}" type="sibTrans" cxnId="{836FE673-F6E6-4AA1-94BA-61A25F2DC156}">
      <dgm:prSet/>
      <dgm:spPr/>
      <dgm:t>
        <a:bodyPr rtlCol="0"/>
        <a:lstStyle/>
        <a:p>
          <a:pPr rtl="0"/>
          <a:endParaRPr lang="es-ES" noProof="1"/>
        </a:p>
      </dgm:t>
    </dgm:pt>
    <dgm:pt modelId="{207DB71E-3701-4A85-B780-F9909241E2AE}" type="pres">
      <dgm:prSet presAssocID="{8A5127D9-E544-48C4-8220-B17196310CB4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A564964E-294A-4D16-9802-E302E2F654D1}" type="pres">
      <dgm:prSet presAssocID="{F563C468-F5B3-4D2E-B133-221C0E443730}" presName="compNode" presStyleCnt="0"/>
      <dgm:spPr/>
    </dgm:pt>
    <dgm:pt modelId="{A4460523-F646-49BF-B563-E35C5616C125}" type="pres">
      <dgm:prSet presAssocID="{F563C468-F5B3-4D2E-B133-221C0E443730}" presName="iconBgRect" presStyleLbl="bgShp" presStyleIdx="0" presStyleCnt="3"/>
      <dgm:spPr>
        <a:solidFill>
          <a:schemeClr val="tx2"/>
        </a:solidFill>
      </dgm:spPr>
    </dgm:pt>
    <dgm:pt modelId="{B16FF6E0-0854-40F3-A459-451E65674DC5}" type="pres">
      <dgm:prSet presAssocID="{F563C468-F5B3-4D2E-B133-221C0E44373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es-ES"/>
        </a:p>
      </dgm:t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B01AB7F2-2F57-4AB7-8372-93B799D421D9}" type="pres">
      <dgm:prSet presAssocID="{F563C468-F5B3-4D2E-B133-221C0E443730}" presName="spaceRect" presStyleCnt="0"/>
      <dgm:spPr/>
    </dgm:pt>
    <dgm:pt modelId="{87154616-91F0-47F0-8A0D-AACA6F1DEDCF}" type="pres">
      <dgm:prSet presAssocID="{F563C468-F5B3-4D2E-B133-221C0E443730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s-ES"/>
        </a:p>
      </dgm:t>
    </dgm:pt>
    <dgm:pt modelId="{9CFDAEFE-FF76-421E-8418-E8671DE89F5F}" type="pres">
      <dgm:prSet presAssocID="{388AD050-FC91-46C1-AEBE-30C5710D9486}" presName="sibTrans" presStyleCnt="0"/>
      <dgm:spPr/>
    </dgm:pt>
    <dgm:pt modelId="{44E64C00-30C8-4A61-AF5D-69D1BB745458}" type="pres">
      <dgm:prSet presAssocID="{A75657DF-A545-4349-A286-2D38CB7D4B4A}" presName="compNode" presStyleCnt="0"/>
      <dgm:spPr/>
    </dgm:pt>
    <dgm:pt modelId="{7C33C357-4295-43C5-8279-87A82D946066}" type="pres">
      <dgm:prSet presAssocID="{A75657DF-A545-4349-A286-2D38CB7D4B4A}" presName="iconBgRect" presStyleLbl="bgShp" presStyleIdx="1" presStyleCnt="3"/>
      <dgm:spPr>
        <a:solidFill>
          <a:schemeClr val="tx2"/>
        </a:solidFill>
      </dgm:spPr>
    </dgm:pt>
    <dgm:pt modelId="{51769E2A-52AA-4E46-A424-BBB771FB9D2A}" type="pres">
      <dgm:prSet presAssocID="{A75657DF-A545-4349-A286-2D38CB7D4B4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es-ES"/>
        </a:p>
      </dgm:t>
      <dgm:extLst>
        <a:ext uri="{E40237B7-FDA0-4F09-8148-C483321AD2D9}">
          <dgm14:cNvPr xmlns:dgm14="http://schemas.microsoft.com/office/drawing/2010/diagram" id="0" name="" descr="Briefcase"/>
        </a:ext>
      </dgm:extLst>
    </dgm:pt>
    <dgm:pt modelId="{0DF669B1-F4BA-44FD-8F86-60C1B759A2B5}" type="pres">
      <dgm:prSet presAssocID="{A75657DF-A545-4349-A286-2D38CB7D4B4A}" presName="spaceRect" presStyleCnt="0"/>
      <dgm:spPr/>
    </dgm:pt>
    <dgm:pt modelId="{E858E898-48B9-45DD-8D04-4C5D6F83165A}" type="pres">
      <dgm:prSet presAssocID="{A75657DF-A545-4349-A286-2D38CB7D4B4A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s-ES"/>
        </a:p>
      </dgm:t>
    </dgm:pt>
    <dgm:pt modelId="{B458255E-FA70-4E6A-B4AC-3224AE827B4B}" type="pres">
      <dgm:prSet presAssocID="{353F9B7C-EC0D-468C-8D9C-76DD3DD7FC3E}" presName="sibTrans" presStyleCnt="0"/>
      <dgm:spPr/>
    </dgm:pt>
    <dgm:pt modelId="{71D2C2A8-E4B6-433F-B14D-0517AE92B312}" type="pres">
      <dgm:prSet presAssocID="{AE42A96B-7E62-4014-B449-A4D51EC5E5FB}" presName="compNode" presStyleCnt="0"/>
      <dgm:spPr/>
    </dgm:pt>
    <dgm:pt modelId="{F49D1810-723C-4403-A6BE-CC08F951A14C}" type="pres">
      <dgm:prSet presAssocID="{AE42A96B-7E62-4014-B449-A4D51EC5E5FB}" presName="iconBgRect" presStyleLbl="bgShp" presStyleIdx="2" presStyleCnt="3"/>
      <dgm:spPr>
        <a:solidFill>
          <a:schemeClr val="tx2"/>
        </a:solidFill>
      </dgm:spPr>
    </dgm:pt>
    <dgm:pt modelId="{53A39693-9BF4-4156-9EB2-B514FD974217}" type="pres">
      <dgm:prSet presAssocID="{AE42A96B-7E62-4014-B449-A4D51EC5E5FB}" presName="iconRect" presStyleLbl="node1" presStyleIdx="2" presStyleCnt="3"/>
      <dgm:spPr>
        <a:ln>
          <a:noFill/>
        </a:ln>
      </dgm:spPr>
      <dgm:t>
        <a:bodyPr/>
        <a:lstStyle/>
        <a:p>
          <a:endParaRPr lang="es-ES"/>
        </a:p>
      </dgm:t>
      <dgm:extLst/>
    </dgm:pt>
    <dgm:pt modelId="{9EAD1CD6-9C85-40DF-A09B-DEAB627C4877}" type="pres">
      <dgm:prSet presAssocID="{AE42A96B-7E62-4014-B449-A4D51EC5E5FB}" presName="spaceRect" presStyleCnt="0"/>
      <dgm:spPr/>
    </dgm:pt>
    <dgm:pt modelId="{959B7796-B53B-470F-BC60-95123BC384B9}" type="pres">
      <dgm:prSet presAssocID="{AE42A96B-7E62-4014-B449-A4D51EC5E5FB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519E4EAD-B81D-4667-9A21-DC08C427BABA}" type="presOf" srcId="{8A5127D9-E544-48C4-8220-B17196310CB4}" destId="{207DB71E-3701-4A85-B780-F9909241E2AE}" srcOrd="0" destOrd="0" presId="urn:microsoft.com/office/officeart/2018/5/layout/IconCircleLabelList"/>
    <dgm:cxn modelId="{C71DC31A-2B11-4580-A226-D2F9653315F3}" type="presOf" srcId="{AE42A96B-7E62-4014-B449-A4D51EC5E5FB}" destId="{959B7796-B53B-470F-BC60-95123BC384B9}" srcOrd="0" destOrd="0" presId="urn:microsoft.com/office/officeart/2018/5/layout/IconCircleLabelList"/>
    <dgm:cxn modelId="{7C8C2889-8EE2-4C9B-8992-29ED6D489672}" type="presOf" srcId="{A75657DF-A545-4349-A286-2D38CB7D4B4A}" destId="{E858E898-48B9-45DD-8D04-4C5D6F83165A}" srcOrd="0" destOrd="0" presId="urn:microsoft.com/office/officeart/2018/5/layout/IconCircleLabelList"/>
    <dgm:cxn modelId="{20942D23-A9E1-474D-B038-56A42ABDB70B}" type="presOf" srcId="{F563C468-F5B3-4D2E-B133-221C0E443730}" destId="{87154616-91F0-47F0-8A0D-AACA6F1DEDCF}" srcOrd="0" destOrd="0" presId="urn:microsoft.com/office/officeart/2018/5/layout/IconCircleLabelList"/>
    <dgm:cxn modelId="{85446A51-E375-46C9-B20F-E4522D4C3F29}" srcId="{8A5127D9-E544-48C4-8220-B17196310CB4}" destId="{F563C468-F5B3-4D2E-B133-221C0E443730}" srcOrd="0" destOrd="0" parTransId="{E4AF0BE0-9EE3-4A25-BD45-7D46D8EC4224}" sibTransId="{388AD050-FC91-46C1-AEBE-30C5710D9486}"/>
    <dgm:cxn modelId="{9AB7DEA6-4E52-4896-B85B-81A36A9C1330}" srcId="{8A5127D9-E544-48C4-8220-B17196310CB4}" destId="{A75657DF-A545-4349-A286-2D38CB7D4B4A}" srcOrd="1" destOrd="0" parTransId="{E2B48BAD-7E94-4F88-95D5-E7510FDE0DCB}" sibTransId="{353F9B7C-EC0D-468C-8D9C-76DD3DD7FC3E}"/>
    <dgm:cxn modelId="{836FE673-F6E6-4AA1-94BA-61A25F2DC156}" srcId="{8A5127D9-E544-48C4-8220-B17196310CB4}" destId="{AE42A96B-7E62-4014-B449-A4D51EC5E5FB}" srcOrd="2" destOrd="0" parTransId="{ED0514A6-DFC1-4857-8989-12B35FE4DE1E}" sibTransId="{33BB6616-2CD9-4486-9C4C-D49DB381CE48}"/>
    <dgm:cxn modelId="{9331F354-A750-43D5-BED3-3118FFC8DCDC}" type="presParOf" srcId="{207DB71E-3701-4A85-B780-F9909241E2AE}" destId="{A564964E-294A-4D16-9802-E302E2F654D1}" srcOrd="0" destOrd="0" presId="urn:microsoft.com/office/officeart/2018/5/layout/IconCircleLabelList"/>
    <dgm:cxn modelId="{66EB95D7-BAD1-452E-9C38-8DEC4608EAE4}" type="presParOf" srcId="{A564964E-294A-4D16-9802-E302E2F654D1}" destId="{A4460523-F646-49BF-B563-E35C5616C125}" srcOrd="0" destOrd="0" presId="urn:microsoft.com/office/officeart/2018/5/layout/IconCircleLabelList"/>
    <dgm:cxn modelId="{F6A6CB17-E64E-4ABB-9D0B-510D2E8FE3AB}" type="presParOf" srcId="{A564964E-294A-4D16-9802-E302E2F654D1}" destId="{B16FF6E0-0854-40F3-A459-451E65674DC5}" srcOrd="1" destOrd="0" presId="urn:microsoft.com/office/officeart/2018/5/layout/IconCircleLabelList"/>
    <dgm:cxn modelId="{993DC671-886D-40FD-9C80-03F8A2A9BBD3}" type="presParOf" srcId="{A564964E-294A-4D16-9802-E302E2F654D1}" destId="{B01AB7F2-2F57-4AB7-8372-93B799D421D9}" srcOrd="2" destOrd="0" presId="urn:microsoft.com/office/officeart/2018/5/layout/IconCircleLabelList"/>
    <dgm:cxn modelId="{92DE0486-8A31-4571-B45E-E1D88E56427C}" type="presParOf" srcId="{A564964E-294A-4D16-9802-E302E2F654D1}" destId="{87154616-91F0-47F0-8A0D-AACA6F1DEDCF}" srcOrd="3" destOrd="0" presId="urn:microsoft.com/office/officeart/2018/5/layout/IconCircleLabelList"/>
    <dgm:cxn modelId="{D6B7877A-8A28-47A3-9D79-35D534F96290}" type="presParOf" srcId="{207DB71E-3701-4A85-B780-F9909241E2AE}" destId="{9CFDAEFE-FF76-421E-8418-E8671DE89F5F}" srcOrd="1" destOrd="0" presId="urn:microsoft.com/office/officeart/2018/5/layout/IconCircleLabelList"/>
    <dgm:cxn modelId="{3F562651-414B-4B25-BD8B-34289A4EA29F}" type="presParOf" srcId="{207DB71E-3701-4A85-B780-F9909241E2AE}" destId="{44E64C00-30C8-4A61-AF5D-69D1BB745458}" srcOrd="2" destOrd="0" presId="urn:microsoft.com/office/officeart/2018/5/layout/IconCircleLabelList"/>
    <dgm:cxn modelId="{D941DFBA-6226-49BC-81DA-B73E99435174}" type="presParOf" srcId="{44E64C00-30C8-4A61-AF5D-69D1BB745458}" destId="{7C33C357-4295-43C5-8279-87A82D946066}" srcOrd="0" destOrd="0" presId="urn:microsoft.com/office/officeart/2018/5/layout/IconCircleLabelList"/>
    <dgm:cxn modelId="{BAD3180C-4B4A-4C85-919E-3A45FB1416F7}" type="presParOf" srcId="{44E64C00-30C8-4A61-AF5D-69D1BB745458}" destId="{51769E2A-52AA-4E46-A424-BBB771FB9D2A}" srcOrd="1" destOrd="0" presId="urn:microsoft.com/office/officeart/2018/5/layout/IconCircleLabelList"/>
    <dgm:cxn modelId="{F4279196-1A19-4500-B9EF-505A2CEDAB36}" type="presParOf" srcId="{44E64C00-30C8-4A61-AF5D-69D1BB745458}" destId="{0DF669B1-F4BA-44FD-8F86-60C1B759A2B5}" srcOrd="2" destOrd="0" presId="urn:microsoft.com/office/officeart/2018/5/layout/IconCircleLabelList"/>
    <dgm:cxn modelId="{A6CF1EC8-16AF-4030-8CA3-5BF1F25A0255}" type="presParOf" srcId="{44E64C00-30C8-4A61-AF5D-69D1BB745458}" destId="{E858E898-48B9-45DD-8D04-4C5D6F83165A}" srcOrd="3" destOrd="0" presId="urn:microsoft.com/office/officeart/2018/5/layout/IconCircleLabelList"/>
    <dgm:cxn modelId="{737CDA8D-767D-478C-96C2-06792C15C018}" type="presParOf" srcId="{207DB71E-3701-4A85-B780-F9909241E2AE}" destId="{B458255E-FA70-4E6A-B4AC-3224AE827B4B}" srcOrd="3" destOrd="0" presId="urn:microsoft.com/office/officeart/2018/5/layout/IconCircleLabelList"/>
    <dgm:cxn modelId="{1C0CA909-FA1C-4C16-9ACD-07744FA4A821}" type="presParOf" srcId="{207DB71E-3701-4A85-B780-F9909241E2AE}" destId="{71D2C2A8-E4B6-433F-B14D-0517AE92B312}" srcOrd="4" destOrd="0" presId="urn:microsoft.com/office/officeart/2018/5/layout/IconCircleLabelList"/>
    <dgm:cxn modelId="{D7B919B1-3170-402D-84FA-BA2B7F16DB13}" type="presParOf" srcId="{71D2C2A8-E4B6-433F-B14D-0517AE92B312}" destId="{F49D1810-723C-4403-A6BE-CC08F951A14C}" srcOrd="0" destOrd="0" presId="urn:microsoft.com/office/officeart/2018/5/layout/IconCircleLabelList"/>
    <dgm:cxn modelId="{737E859D-A8A5-401C-BC79-19AC65024AD5}" type="presParOf" srcId="{71D2C2A8-E4B6-433F-B14D-0517AE92B312}" destId="{53A39693-9BF4-4156-9EB2-B514FD974217}" srcOrd="1" destOrd="0" presId="urn:microsoft.com/office/officeart/2018/5/layout/IconCircleLabelList"/>
    <dgm:cxn modelId="{34D07AEF-E6F9-4CC1-BFB7-FFE7B9B188A6}" type="presParOf" srcId="{71D2C2A8-E4B6-433F-B14D-0517AE92B312}" destId="{9EAD1CD6-9C85-40DF-A09B-DEAB627C4877}" srcOrd="2" destOrd="0" presId="urn:microsoft.com/office/officeart/2018/5/layout/IconCircleLabelList"/>
    <dgm:cxn modelId="{264E7041-35F1-41E1-AABF-12C4B06AF45C}" type="presParOf" srcId="{71D2C2A8-E4B6-433F-B14D-0517AE92B312}" destId="{959B7796-B53B-470F-BC60-95123BC384B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460523-F646-49BF-B563-E35C5616C125}">
      <dsp:nvSpPr>
        <dsp:cNvPr id="0" name=""/>
        <dsp:cNvSpPr/>
      </dsp:nvSpPr>
      <dsp:spPr>
        <a:xfrm>
          <a:off x="631612" y="157116"/>
          <a:ext cx="1955812" cy="1955812"/>
        </a:xfrm>
        <a:prstGeom prst="ellipse">
          <a:avLst/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6FF6E0-0854-40F3-A459-451E65674DC5}">
      <dsp:nvSpPr>
        <dsp:cNvPr id="0" name=""/>
        <dsp:cNvSpPr/>
      </dsp:nvSpPr>
      <dsp:spPr>
        <a:xfrm>
          <a:off x="1048425" y="573929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154616-91F0-47F0-8A0D-AACA6F1DEDCF}">
      <dsp:nvSpPr>
        <dsp:cNvPr id="0" name=""/>
        <dsp:cNvSpPr/>
      </dsp:nvSpPr>
      <dsp:spPr>
        <a:xfrm>
          <a:off x="6393" y="2722117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300" kern="1200" noProof="1" smtClean="0"/>
            <a:t>Financial markets are very interconected</a:t>
          </a:r>
          <a:endParaRPr lang="en-US" sz="2300" kern="1200" noProof="1"/>
        </a:p>
      </dsp:txBody>
      <dsp:txXfrm>
        <a:off x="6393" y="2722117"/>
        <a:ext cx="3206250" cy="720000"/>
      </dsp:txXfrm>
    </dsp:sp>
    <dsp:sp modelId="{7C33C357-4295-43C5-8279-87A82D946066}">
      <dsp:nvSpPr>
        <dsp:cNvPr id="0" name=""/>
        <dsp:cNvSpPr/>
      </dsp:nvSpPr>
      <dsp:spPr>
        <a:xfrm>
          <a:off x="4398956" y="157116"/>
          <a:ext cx="1955812" cy="1955812"/>
        </a:xfrm>
        <a:prstGeom prst="ellipse">
          <a:avLst/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769E2A-52AA-4E46-A424-BBB771FB9D2A}">
      <dsp:nvSpPr>
        <dsp:cNvPr id="0" name=""/>
        <dsp:cNvSpPr/>
      </dsp:nvSpPr>
      <dsp:spPr>
        <a:xfrm>
          <a:off x="4815768" y="573929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58E898-48B9-45DD-8D04-4C5D6F83165A}">
      <dsp:nvSpPr>
        <dsp:cNvPr id="0" name=""/>
        <dsp:cNvSpPr/>
      </dsp:nvSpPr>
      <dsp:spPr>
        <a:xfrm>
          <a:off x="3773737" y="2722117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CO" sz="2300" kern="1200" noProof="1" smtClean="0"/>
            <a:t>Posibility to work anywhere</a:t>
          </a:r>
          <a:endParaRPr lang="es-ES" sz="2300" kern="1200" noProof="1"/>
        </a:p>
      </dsp:txBody>
      <dsp:txXfrm>
        <a:off x="3773737" y="2722117"/>
        <a:ext cx="3206250" cy="720000"/>
      </dsp:txXfrm>
    </dsp:sp>
    <dsp:sp modelId="{F49D1810-723C-4403-A6BE-CC08F951A14C}">
      <dsp:nvSpPr>
        <dsp:cNvPr id="0" name=""/>
        <dsp:cNvSpPr/>
      </dsp:nvSpPr>
      <dsp:spPr>
        <a:xfrm>
          <a:off x="8166300" y="157116"/>
          <a:ext cx="1955812" cy="1955812"/>
        </a:xfrm>
        <a:prstGeom prst="ellipse">
          <a:avLst/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A39693-9BF4-4156-9EB2-B514FD974217}">
      <dsp:nvSpPr>
        <dsp:cNvPr id="0" name=""/>
        <dsp:cNvSpPr/>
      </dsp:nvSpPr>
      <dsp:spPr>
        <a:xfrm>
          <a:off x="8583112" y="573929"/>
          <a:ext cx="1122187" cy="1122187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9B7796-B53B-470F-BC60-95123BC384B9}">
      <dsp:nvSpPr>
        <dsp:cNvPr id="0" name=""/>
        <dsp:cNvSpPr/>
      </dsp:nvSpPr>
      <dsp:spPr>
        <a:xfrm>
          <a:off x="7541081" y="2722117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CO" sz="2300" kern="1200" noProof="1" smtClean="0"/>
            <a:t>Health is an important factor</a:t>
          </a:r>
          <a:endParaRPr lang="es-ES" sz="2300" kern="1200" noProof="1"/>
        </a:p>
      </dsp:txBody>
      <dsp:txXfrm>
        <a:off x="7541081" y="2722117"/>
        <a:ext cx="32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o de la lista de etiquetas de círculo"/>
  <dgm:desc val="Se usa para mostrar fragmentos no secuenciales o agrupados de información acompañados de elementos visuales relacionados. Funciona mejor con iconos o imágenes pequeñas con leyendas de texto breve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770344A-7E8E-412E-BEC1-29250477EF18}" type="datetime1">
              <a:rPr lang="es-ES" smtClean="0"/>
              <a:t>13/07/2020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5A2F8B-77F4-4019-B743-01D21DFE6C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32455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5DE4D82-5399-4617-A921-6B475C6022F1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F937A20-946F-4FE9-9157-769BA906E7B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0834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3773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92976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3955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s-ES" noProof="0" smtClean="0"/>
              <a:t>Haga clic para editar el estilo de subtítulo del patrón</a:t>
            </a:r>
            <a:endParaRPr lang="es-ES" noProof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AADC4084-D4E5-4A8A-8D92-BE40DAE8BD67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EC1DE9-A114-49F3-B3A3-E7A937121AE1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2C1C8B-A5DF-4135-BF9A-0ACB77615905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A89ABD-6D3E-42F2-B1D9-C7C398C9AE44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rtlCol="0"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8F0E53-EEBF-4208-8BF8-1EA18FF8B7C6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10744E6-9712-478D-8CF7-9AAC3792840F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DE0F8D-C07B-45A7-85DD-F8455E7033E0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FE8820-220C-4A9B-8EB1-59F6AF8A3B2E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15AD1E-87E4-47AB-8A33-06923C22FA94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ítulo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rtlCol="0"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4CC71-CE28-4646-B096-7CB6E136FF61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rtlCol="0"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rtlCol="0"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12" name="Marcador de fecha 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2769F5EB-8F7C-4AF5-A5E3-A569515FBAD8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13" name="Marcador de pie de página 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14" name="Marcador de número de diapositiva 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fld id="{24BF5730-63B7-40DC-935E-0D878A522B15}" type="datetime1">
              <a:rPr lang="es-ES" noProof="0" smtClean="0"/>
              <a:t>13/07/2020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pic>
        <p:nvPicPr>
          <p:cNvPr id="5" name="Imagen 4" descr="Vista aérea de los rascacielos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7320" b="84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>
            <a:normAutofit/>
          </a:bodyPr>
          <a:lstStyle/>
          <a:p>
            <a:r>
              <a:rPr lang="es-ES" dirty="0" err="1" smtClean="0">
                <a:solidFill>
                  <a:schemeClr val="tx1"/>
                </a:solidFill>
              </a:rPr>
              <a:t>Finding</a:t>
            </a:r>
            <a:r>
              <a:rPr lang="es-ES" dirty="0" smtClean="0">
                <a:solidFill>
                  <a:schemeClr val="tx1"/>
                </a:solidFill>
              </a:rPr>
              <a:t> </a:t>
            </a:r>
            <a:r>
              <a:rPr lang="es-ES" dirty="0" err="1" smtClean="0">
                <a:solidFill>
                  <a:schemeClr val="tx1"/>
                </a:solidFill>
              </a:rPr>
              <a:t>our</a:t>
            </a:r>
            <a:r>
              <a:rPr lang="es-ES" dirty="0" smtClean="0">
                <a:solidFill>
                  <a:schemeClr val="tx1"/>
                </a:solidFill>
              </a:rPr>
              <a:t> </a:t>
            </a:r>
            <a:r>
              <a:rPr lang="es-ES" dirty="0" smtClean="0">
                <a:solidFill>
                  <a:schemeClr val="tx1"/>
                </a:solidFill>
              </a:rPr>
              <a:t>H</a:t>
            </a:r>
            <a:r>
              <a:rPr lang="es-ES" dirty="0" smtClean="0">
                <a:solidFill>
                  <a:schemeClr val="tx1"/>
                </a:solidFill>
              </a:rPr>
              <a:t>ome in a </a:t>
            </a:r>
            <a:r>
              <a:rPr lang="es-ES" dirty="0" err="1">
                <a:solidFill>
                  <a:schemeClr val="tx1"/>
                </a:solidFill>
              </a:rPr>
              <a:t>G</a:t>
            </a:r>
            <a:r>
              <a:rPr lang="es-ES" dirty="0" err="1" smtClean="0">
                <a:solidFill>
                  <a:schemeClr val="tx1"/>
                </a:solidFill>
              </a:rPr>
              <a:t>lobalized</a:t>
            </a:r>
            <a:r>
              <a:rPr lang="es-ES" dirty="0" smtClean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W</a:t>
            </a:r>
            <a:r>
              <a:rPr lang="es-ES" dirty="0" err="1" smtClean="0">
                <a:solidFill>
                  <a:schemeClr val="tx1"/>
                </a:solidFill>
              </a:rPr>
              <a:t>orld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/>
          <a:p>
            <a:pPr rtl="0"/>
            <a:r>
              <a:rPr lang="es-ES" dirty="0" smtClean="0">
                <a:solidFill>
                  <a:schemeClr val="tx1"/>
                </a:solidFill>
              </a:rPr>
              <a:t>Alejandro Dueñas García</a:t>
            </a:r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 rtlCol="0">
            <a:normAutofit/>
          </a:bodyPr>
          <a:lstStyle/>
          <a:p>
            <a:r>
              <a:rPr lang="es-ES" noProof="1" smtClean="0"/>
              <a:t>A Globalized World</a:t>
            </a:r>
            <a:endParaRPr lang="es-ES" noProof="1"/>
          </a:p>
        </p:txBody>
      </p:sp>
      <p:graphicFrame>
        <p:nvGraphicFramePr>
          <p:cNvPr id="10" name="Marcador de contenido 2" descr="Marcador de posición del elemento gráfico SmartArt">
            <a:extLst>
              <a:ext uri="{FF2B5EF4-FFF2-40B4-BE49-F238E27FC236}">
                <a16:creationId xmlns:a16="http://schemas.microsoft.com/office/drawing/2014/main" id="{8983DDF0-E08C-48D9-9C6F-678021BE89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3708111"/>
              </p:ext>
            </p:extLst>
          </p:nvPr>
        </p:nvGraphicFramePr>
        <p:xfrm>
          <a:off x="676275" y="2373549"/>
          <a:ext cx="10753725" cy="359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n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8098" y="2917372"/>
            <a:ext cx="1191305" cy="119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78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00444" y="2257871"/>
            <a:ext cx="3383280" cy="1920240"/>
          </a:xfrm>
        </p:spPr>
        <p:txBody>
          <a:bodyPr/>
          <a:lstStyle/>
          <a:p>
            <a:r>
              <a:rPr lang="en-US" dirty="0" smtClean="0"/>
              <a:t>Which are the Top Financial </a:t>
            </a:r>
            <a:r>
              <a:rPr lang="en-US" dirty="0" err="1" smtClean="0"/>
              <a:t>Centres</a:t>
            </a:r>
            <a:r>
              <a:rPr lang="en-US" dirty="0" smtClean="0"/>
              <a:t> around the World?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01" y="93791"/>
            <a:ext cx="7419916" cy="650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407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 rtlCol="0">
            <a:normAutofit/>
          </a:bodyPr>
          <a:lstStyle/>
          <a:p>
            <a:r>
              <a:rPr lang="es-ES" noProof="1" smtClean="0"/>
              <a:t>Top 50 Financial Centres and GHS Index</a:t>
            </a:r>
            <a:endParaRPr lang="es-ES" noProof="1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881051"/>
            <a:ext cx="12192000" cy="483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10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Financial </a:t>
            </a:r>
            <a:r>
              <a:rPr lang="en-US" dirty="0" err="1" smtClean="0"/>
              <a:t>Centres</a:t>
            </a:r>
            <a:r>
              <a:rPr lang="en-US" dirty="0" smtClean="0"/>
              <a:t> in a COVID19 context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27166" y="1362891"/>
            <a:ext cx="6096000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First observations:</a:t>
            </a:r>
          </a:p>
          <a:p>
            <a:pPr marL="342900" indent="-342900">
              <a:buAutoNum type="arabicPeriod"/>
            </a:pPr>
            <a:r>
              <a:rPr lang="en-US" sz="1600" dirty="0" smtClean="0"/>
              <a:t>Most of the top 50 financial </a:t>
            </a:r>
            <a:r>
              <a:rPr lang="en-US" sz="1600" dirty="0" err="1" smtClean="0"/>
              <a:t>centres</a:t>
            </a:r>
            <a:r>
              <a:rPr lang="en-US" sz="1600" dirty="0" smtClean="0"/>
              <a:t> are in the best ranked countries to manage a pandemic. </a:t>
            </a:r>
          </a:p>
          <a:p>
            <a:pPr marL="342900" indent="-342900">
              <a:buAutoNum type="arabicPeriod"/>
            </a:pPr>
            <a:r>
              <a:rPr lang="es-CO" sz="1600" dirty="0" err="1" smtClean="0"/>
              <a:t>The</a:t>
            </a:r>
            <a:r>
              <a:rPr lang="es-CO" sz="1600" dirty="0" smtClean="0"/>
              <a:t> mean of </a:t>
            </a:r>
            <a:r>
              <a:rPr lang="es-CO" sz="1600" dirty="0" err="1" smtClean="0"/>
              <a:t>the</a:t>
            </a:r>
            <a:r>
              <a:rPr lang="es-CO" sz="1600" dirty="0" smtClean="0"/>
              <a:t> GHS </a:t>
            </a:r>
            <a:r>
              <a:rPr lang="es-CO" sz="1600" dirty="0" err="1" smtClean="0"/>
              <a:t>index</a:t>
            </a:r>
            <a:r>
              <a:rPr lang="es-CO" sz="1600" dirty="0" smtClean="0"/>
              <a:t> </a:t>
            </a:r>
            <a:r>
              <a:rPr lang="es-CO" sz="1600" dirty="0" err="1" smtClean="0"/>
              <a:t>for</a:t>
            </a:r>
            <a:r>
              <a:rPr lang="es-CO" sz="1600" dirty="0" smtClean="0"/>
              <a:t> </a:t>
            </a:r>
            <a:r>
              <a:rPr lang="es-CO" sz="1600" dirty="0" err="1" smtClean="0"/>
              <a:t>these</a:t>
            </a:r>
            <a:r>
              <a:rPr lang="es-CO" sz="1600" dirty="0" smtClean="0"/>
              <a:t> </a:t>
            </a:r>
            <a:r>
              <a:rPr lang="es-CO" sz="1600" dirty="0" err="1" smtClean="0"/>
              <a:t>cities</a:t>
            </a:r>
            <a:r>
              <a:rPr lang="es-CO" sz="1600" dirty="0" smtClean="0"/>
              <a:t> </a:t>
            </a:r>
            <a:r>
              <a:rPr lang="es-CO" sz="1600" dirty="0" err="1" smtClean="0"/>
              <a:t>is</a:t>
            </a:r>
            <a:r>
              <a:rPr lang="es-CO" sz="1600" dirty="0" smtClean="0"/>
              <a:t> 63.9 vs 40.2 of </a:t>
            </a:r>
            <a:r>
              <a:rPr lang="es-CO" sz="1600" dirty="0" err="1" smtClean="0"/>
              <a:t>all</a:t>
            </a:r>
            <a:r>
              <a:rPr lang="es-CO" sz="1600" dirty="0" smtClean="0"/>
              <a:t> </a:t>
            </a:r>
            <a:r>
              <a:rPr lang="es-CO" sz="1600" dirty="0" err="1" smtClean="0"/>
              <a:t>the</a:t>
            </a:r>
            <a:r>
              <a:rPr lang="es-CO" sz="1600" dirty="0" smtClean="0"/>
              <a:t> </a:t>
            </a:r>
            <a:r>
              <a:rPr lang="es-CO" sz="1600" dirty="0" err="1" smtClean="0"/>
              <a:t>world</a:t>
            </a:r>
            <a:r>
              <a:rPr lang="es-CO" sz="1600" dirty="0" smtClean="0"/>
              <a:t>. </a:t>
            </a:r>
            <a:endParaRPr lang="en-US" sz="1600" dirty="0" smtClean="0"/>
          </a:p>
          <a:p>
            <a:pPr marL="342900" indent="-342900">
              <a:buAutoNum type="arabicPeriod"/>
            </a:pPr>
            <a:r>
              <a:rPr lang="en-US" sz="1600" dirty="0" smtClean="0"/>
              <a:t>Most of the top 50 financial </a:t>
            </a:r>
            <a:r>
              <a:rPr lang="en-US" sz="1600" dirty="0" err="1" smtClean="0"/>
              <a:t>centres</a:t>
            </a:r>
            <a:r>
              <a:rPr lang="en-US" sz="1600" dirty="0" smtClean="0"/>
              <a:t> are in developed countries, particularly those in Europe and North America.</a:t>
            </a:r>
          </a:p>
          <a:p>
            <a:pPr marL="342900" indent="-342900">
              <a:buAutoNum type="arabicPeriod"/>
            </a:pPr>
            <a:r>
              <a:rPr lang="es-CO" sz="1600" dirty="0" err="1" smtClean="0"/>
              <a:t>The</a:t>
            </a:r>
            <a:r>
              <a:rPr lang="es-CO" sz="1600" dirty="0" smtClean="0"/>
              <a:t> </a:t>
            </a:r>
            <a:r>
              <a:rPr lang="en-US" sz="1600" dirty="0" smtClean="0"/>
              <a:t>cities</a:t>
            </a:r>
            <a:r>
              <a:rPr lang="es-CO" sz="1600" dirty="0" smtClean="0"/>
              <a:t> </a:t>
            </a:r>
            <a:r>
              <a:rPr lang="es-CO" sz="1600" dirty="0" err="1" smtClean="0"/>
              <a:t>that</a:t>
            </a:r>
            <a:r>
              <a:rPr lang="es-CO" sz="1600" dirty="0" smtClean="0"/>
              <a:t> are </a:t>
            </a:r>
            <a:r>
              <a:rPr lang="es-CO" sz="1600" dirty="0" err="1" smtClean="0"/>
              <a:t>not</a:t>
            </a:r>
            <a:r>
              <a:rPr lang="es-CO" sz="1600" dirty="0" smtClean="0"/>
              <a:t> in </a:t>
            </a:r>
            <a:r>
              <a:rPr lang="es-CO" sz="1600" dirty="0" err="1" smtClean="0"/>
              <a:t>developed</a:t>
            </a:r>
            <a:r>
              <a:rPr lang="es-CO" sz="1600" dirty="0" smtClean="0"/>
              <a:t> </a:t>
            </a:r>
            <a:r>
              <a:rPr lang="es-CO" sz="1600" dirty="0" err="1" smtClean="0"/>
              <a:t>countries</a:t>
            </a:r>
            <a:r>
              <a:rPr lang="es-CO" sz="1600" dirty="0" smtClean="0"/>
              <a:t> are in </a:t>
            </a:r>
            <a:r>
              <a:rPr lang="es-CO" sz="1600" dirty="0" err="1" smtClean="0"/>
              <a:t>the</a:t>
            </a:r>
            <a:r>
              <a:rPr lang="es-CO" sz="1600" dirty="0" smtClean="0"/>
              <a:t> South-</a:t>
            </a:r>
            <a:r>
              <a:rPr lang="es-CO" sz="1600" dirty="0"/>
              <a:t>E</a:t>
            </a:r>
            <a:r>
              <a:rPr lang="es-CO" sz="1600" dirty="0" smtClean="0"/>
              <a:t>ast Asia </a:t>
            </a:r>
            <a:r>
              <a:rPr lang="es-CO" sz="1600" dirty="0" err="1" smtClean="0"/>
              <a:t>or</a:t>
            </a:r>
            <a:r>
              <a:rPr lang="es-CO" sz="1600" dirty="0" smtClean="0"/>
              <a:t> </a:t>
            </a:r>
            <a:r>
              <a:rPr lang="es-CO" sz="1600" dirty="0" err="1" smtClean="0"/>
              <a:t>Middle</a:t>
            </a:r>
            <a:r>
              <a:rPr lang="es-CO" sz="1600" dirty="0" smtClean="0"/>
              <a:t>-East </a:t>
            </a:r>
            <a:r>
              <a:rPr lang="es-CO" sz="1600" dirty="0" err="1" smtClean="0"/>
              <a:t>rich</a:t>
            </a:r>
            <a:r>
              <a:rPr lang="es-CO" sz="1600" dirty="0" smtClean="0"/>
              <a:t> </a:t>
            </a:r>
            <a:r>
              <a:rPr lang="es-CO" sz="1600" dirty="0" err="1" smtClean="0"/>
              <a:t>countries</a:t>
            </a:r>
            <a:r>
              <a:rPr lang="es-CO" sz="1600" dirty="0" smtClean="0"/>
              <a:t>.</a:t>
            </a:r>
            <a:endParaRPr lang="en-US" sz="1600" dirty="0" smtClean="0"/>
          </a:p>
          <a:p>
            <a:pPr marL="342900" indent="-342900">
              <a:buAutoNum type="arabicPeriod"/>
            </a:pPr>
            <a:endParaRPr lang="en-US" sz="16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As a result of the COVID 19 pandemic the capabilities to manage this kind of problem of each country is a very important factor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068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 smtClean="0"/>
              <a:t>Population</a:t>
            </a:r>
            <a:r>
              <a:rPr lang="es-CO" dirty="0" smtClean="0"/>
              <a:t> </a:t>
            </a:r>
            <a:r>
              <a:rPr lang="es-CO" dirty="0" err="1" smtClean="0"/>
              <a:t>is</a:t>
            </a:r>
            <a:r>
              <a:rPr lang="es-CO" dirty="0" smtClean="0"/>
              <a:t> </a:t>
            </a:r>
            <a:r>
              <a:rPr lang="es-CO" dirty="0" err="1" smtClean="0"/>
              <a:t>also</a:t>
            </a:r>
            <a:r>
              <a:rPr lang="es-CO" dirty="0" smtClean="0"/>
              <a:t> a </a:t>
            </a:r>
            <a:r>
              <a:rPr lang="es-CO" dirty="0" err="1" smtClean="0"/>
              <a:t>key</a:t>
            </a:r>
            <a:r>
              <a:rPr lang="es-CO" dirty="0" smtClean="0"/>
              <a:t> factor</a:t>
            </a:r>
            <a:endParaRPr lang="en-U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population of a city is an indicator of the city’s size, mobility and how hectic it can be.</a:t>
            </a:r>
          </a:p>
          <a:p>
            <a:endParaRPr lang="en-US" dirty="0" smtClean="0"/>
          </a:p>
          <a:p>
            <a:r>
              <a:rPr lang="en-US" dirty="0" smtClean="0"/>
              <a:t>The top financial </a:t>
            </a:r>
            <a:r>
              <a:rPr lang="en-US" dirty="0" err="1" smtClean="0"/>
              <a:t>centres</a:t>
            </a:r>
            <a:r>
              <a:rPr lang="en-US" dirty="0" smtClean="0"/>
              <a:t> show a great variety of population sizes, being an important factor for classifying the cities in clusters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02870"/>
            <a:ext cx="7533201" cy="657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76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Foursquare API: </a:t>
            </a:r>
            <a:r>
              <a:rPr lang="en-US" dirty="0" err="1" smtClean="0"/>
              <a:t>differenciating</a:t>
            </a:r>
            <a:r>
              <a:rPr lang="en-US" dirty="0" smtClean="0"/>
              <a:t> by venues</a:t>
            </a:r>
            <a:endParaRPr lang="en-U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590892"/>
          </a:xfrm>
        </p:spPr>
        <p:txBody>
          <a:bodyPr>
            <a:normAutofit/>
          </a:bodyPr>
          <a:lstStyle/>
          <a:p>
            <a:r>
              <a:rPr lang="en-US" dirty="0" smtClean="0"/>
              <a:t>Using the Foursquare API we can characterize cities by the types of venues, giving a deeper insight of what can be expected to be found in each financial </a:t>
            </a:r>
            <a:r>
              <a:rPr lang="en-US" dirty="0" err="1" smtClean="0"/>
              <a:t>centre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This is a key factor due to cultural preferences, entertainment options and specific interests of each client.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2282"/>
            <a:ext cx="7554076" cy="556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959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 rtlCol="0">
            <a:normAutofit/>
          </a:bodyPr>
          <a:lstStyle/>
          <a:p>
            <a:r>
              <a:rPr lang="es-ES" noProof="1" smtClean="0"/>
              <a:t>Clustering Possible Candidates</a:t>
            </a:r>
            <a:endParaRPr lang="es-ES" noProof="1"/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403249"/>
            <a:ext cx="12192000" cy="445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342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26867" y="2266579"/>
            <a:ext cx="3383280" cy="1920240"/>
          </a:xfrm>
        </p:spPr>
        <p:txBody>
          <a:bodyPr/>
          <a:lstStyle/>
          <a:p>
            <a:r>
              <a:rPr lang="es-CO" dirty="0" err="1" smtClean="0"/>
              <a:t>Financial</a:t>
            </a:r>
            <a:r>
              <a:rPr lang="es-CO" dirty="0" smtClean="0"/>
              <a:t> Centres in a COVID19 </a:t>
            </a:r>
            <a:r>
              <a:rPr lang="es-CO" dirty="0" err="1" smtClean="0"/>
              <a:t>context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27166" y="1362891"/>
            <a:ext cx="6096000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Final observations:</a:t>
            </a:r>
          </a:p>
          <a:p>
            <a:pPr marL="342900" indent="-342900">
              <a:buAutoNum type="arabicPeriod"/>
            </a:pPr>
            <a:r>
              <a:rPr lang="en-US" sz="1600" dirty="0" smtClean="0"/>
              <a:t>There is a concentration of financial </a:t>
            </a:r>
            <a:r>
              <a:rPr lang="en-US" sz="1600" dirty="0" err="1" smtClean="0"/>
              <a:t>centres</a:t>
            </a:r>
            <a:r>
              <a:rPr lang="en-US" sz="1600" dirty="0" smtClean="0"/>
              <a:t> in developed countries, which are more capable to respond to a new pandemic.</a:t>
            </a:r>
          </a:p>
          <a:p>
            <a:pPr marL="342900" indent="-342900">
              <a:buAutoNum type="arabicPeriod"/>
            </a:pPr>
            <a:r>
              <a:rPr lang="es-CO" sz="1600" dirty="0" err="1" smtClean="0"/>
              <a:t>An</a:t>
            </a:r>
            <a:r>
              <a:rPr lang="es-CO" sz="1600" dirty="0" smtClean="0"/>
              <a:t> </a:t>
            </a:r>
            <a:r>
              <a:rPr lang="es-CO" sz="1600" dirty="0" err="1" smtClean="0"/>
              <a:t>important</a:t>
            </a:r>
            <a:r>
              <a:rPr lang="es-CO" sz="1600" dirty="0" smtClean="0"/>
              <a:t> </a:t>
            </a:r>
            <a:r>
              <a:rPr lang="es-CO" sz="1600" dirty="0" err="1" smtClean="0"/>
              <a:t>trait</a:t>
            </a:r>
            <a:r>
              <a:rPr lang="es-CO" sz="1600" dirty="0" smtClean="0"/>
              <a:t> </a:t>
            </a:r>
            <a:r>
              <a:rPr lang="es-CO" sz="1600" dirty="0" err="1" smtClean="0"/>
              <a:t>is</a:t>
            </a:r>
            <a:r>
              <a:rPr lang="es-CO" sz="1600" dirty="0" smtClean="0"/>
              <a:t> </a:t>
            </a:r>
            <a:r>
              <a:rPr lang="es-CO" sz="1600" dirty="0" err="1" smtClean="0"/>
              <a:t>the</a:t>
            </a:r>
            <a:r>
              <a:rPr lang="es-CO" sz="1600" dirty="0" smtClean="0"/>
              <a:t> </a:t>
            </a:r>
            <a:r>
              <a:rPr lang="es-CO" sz="1600" dirty="0" err="1" smtClean="0"/>
              <a:t>population</a:t>
            </a:r>
            <a:r>
              <a:rPr lang="es-CO" sz="1600" dirty="0" smtClean="0"/>
              <a:t> </a:t>
            </a:r>
            <a:r>
              <a:rPr lang="es-CO" sz="1600" dirty="0" err="1" smtClean="0"/>
              <a:t>size</a:t>
            </a:r>
            <a:r>
              <a:rPr lang="es-CO" sz="1600" dirty="0" smtClean="0"/>
              <a:t>: top </a:t>
            </a:r>
            <a:r>
              <a:rPr lang="es-CO" sz="1600" dirty="0" err="1" smtClean="0"/>
              <a:t>financial</a:t>
            </a:r>
            <a:r>
              <a:rPr lang="es-CO" sz="1600" dirty="0" smtClean="0"/>
              <a:t> centres come in a </a:t>
            </a:r>
            <a:r>
              <a:rPr lang="es-CO" sz="1600" dirty="0" err="1" smtClean="0"/>
              <a:t>wide</a:t>
            </a:r>
            <a:r>
              <a:rPr lang="es-CO" sz="1600" dirty="0" smtClean="0"/>
              <a:t> </a:t>
            </a:r>
            <a:r>
              <a:rPr lang="es-CO" sz="1600" dirty="0" err="1" smtClean="0"/>
              <a:t>range</a:t>
            </a:r>
            <a:r>
              <a:rPr lang="es-CO" sz="1600" dirty="0" smtClean="0"/>
              <a:t> of </a:t>
            </a:r>
            <a:r>
              <a:rPr lang="es-CO" sz="1600" dirty="0" err="1" smtClean="0"/>
              <a:t>populations</a:t>
            </a:r>
            <a:endParaRPr lang="en-US" sz="1600" dirty="0" smtClean="0"/>
          </a:p>
          <a:p>
            <a:pPr marL="342900" indent="-342900">
              <a:buAutoNum type="arabicPeriod"/>
            </a:pPr>
            <a:r>
              <a:rPr lang="en-US" sz="1600" dirty="0" smtClean="0"/>
              <a:t>The result of the clustering algorithm (K-means) shows that the GHS Index is an important characteristic in order to </a:t>
            </a:r>
            <a:r>
              <a:rPr lang="en-US" sz="1600" dirty="0" err="1" smtClean="0"/>
              <a:t>differenciate</a:t>
            </a:r>
            <a:r>
              <a:rPr lang="en-US" sz="1600" dirty="0" smtClean="0"/>
              <a:t> cities (the blue cluster tends to have a lower GHS index score).</a:t>
            </a:r>
          </a:p>
          <a:p>
            <a:pPr marL="342900" indent="-342900">
              <a:buAutoNum type="arabicPeriod"/>
            </a:pPr>
            <a:r>
              <a:rPr lang="es-CO" sz="1600" dirty="0" smtClean="0"/>
              <a:t>South-East Asia </a:t>
            </a:r>
            <a:r>
              <a:rPr lang="es-CO" sz="1600" dirty="0" err="1" smtClean="0"/>
              <a:t>cities</a:t>
            </a:r>
            <a:r>
              <a:rPr lang="es-CO" sz="1600" dirty="0" smtClean="0"/>
              <a:t> </a:t>
            </a:r>
            <a:r>
              <a:rPr lang="es-CO" sz="1600" dirty="0" err="1" smtClean="0"/>
              <a:t>have</a:t>
            </a:r>
            <a:r>
              <a:rPr lang="es-CO" sz="1600" dirty="0" smtClean="0"/>
              <a:t> a </a:t>
            </a:r>
            <a:r>
              <a:rPr lang="es-CO" sz="1600" dirty="0" err="1" smtClean="0"/>
              <a:t>differenciating</a:t>
            </a:r>
            <a:r>
              <a:rPr lang="es-CO" sz="1600" dirty="0" smtClean="0"/>
              <a:t> </a:t>
            </a:r>
            <a:r>
              <a:rPr lang="es-CO" sz="1600" dirty="0" err="1" smtClean="0"/>
              <a:t>traits</a:t>
            </a:r>
            <a:r>
              <a:rPr lang="es-CO" sz="1600" dirty="0" smtClean="0"/>
              <a:t>, </a:t>
            </a:r>
            <a:r>
              <a:rPr lang="es-CO" sz="1600" dirty="0" err="1" smtClean="0"/>
              <a:t>which</a:t>
            </a:r>
            <a:r>
              <a:rPr lang="es-CO" sz="1600" dirty="0" smtClean="0"/>
              <a:t> can be </a:t>
            </a:r>
            <a:r>
              <a:rPr lang="es-CO" sz="1600" dirty="0" err="1" smtClean="0"/>
              <a:t>associated</a:t>
            </a:r>
            <a:r>
              <a:rPr lang="es-CO" sz="1600" dirty="0" smtClean="0"/>
              <a:t> to a </a:t>
            </a:r>
            <a:r>
              <a:rPr lang="es-CO" sz="1600" dirty="0" err="1" smtClean="0"/>
              <a:t>different</a:t>
            </a:r>
            <a:r>
              <a:rPr lang="es-CO" sz="1600" dirty="0" smtClean="0"/>
              <a:t> </a:t>
            </a:r>
            <a:r>
              <a:rPr lang="es-CO" sz="1600" dirty="0" err="1" smtClean="0"/>
              <a:t>type</a:t>
            </a:r>
            <a:r>
              <a:rPr lang="es-CO" sz="1600" dirty="0" smtClean="0"/>
              <a:t> of </a:t>
            </a:r>
            <a:r>
              <a:rPr lang="es-CO" sz="1600" dirty="0" err="1" smtClean="0"/>
              <a:t>venues</a:t>
            </a:r>
            <a:r>
              <a:rPr lang="es-CO" sz="1600" dirty="0" smtClean="0"/>
              <a:t> </a:t>
            </a:r>
            <a:r>
              <a:rPr lang="es-CO" sz="1600" dirty="0" err="1" smtClean="0"/>
              <a:t>found</a:t>
            </a:r>
            <a:r>
              <a:rPr lang="es-CO" sz="1600" dirty="0" smtClean="0"/>
              <a:t> </a:t>
            </a:r>
            <a:r>
              <a:rPr lang="es-CO" sz="1600" dirty="0" err="1" smtClean="0"/>
              <a:t>there</a:t>
            </a:r>
            <a:r>
              <a:rPr lang="es-CO" sz="1600" dirty="0" smtClean="0"/>
              <a:t>. </a:t>
            </a:r>
            <a:r>
              <a:rPr lang="es-CO" sz="1600" dirty="0" err="1" smtClean="0"/>
              <a:t>This</a:t>
            </a:r>
            <a:r>
              <a:rPr lang="es-CO" sz="1600" dirty="0" smtClean="0"/>
              <a:t> opens </a:t>
            </a:r>
            <a:r>
              <a:rPr lang="es-CO" sz="1600" dirty="0" err="1" smtClean="0"/>
              <a:t>an</a:t>
            </a:r>
            <a:r>
              <a:rPr lang="es-CO" sz="1600" dirty="0" smtClean="0"/>
              <a:t> </a:t>
            </a:r>
            <a:r>
              <a:rPr lang="es-CO" sz="1600" dirty="0" err="1" smtClean="0"/>
              <a:t>interesting</a:t>
            </a:r>
            <a:r>
              <a:rPr lang="es-CO" sz="1600" dirty="0" smtClean="0"/>
              <a:t> cultural factor to </a:t>
            </a:r>
            <a:r>
              <a:rPr lang="es-CO" sz="1600" dirty="0" err="1" smtClean="0"/>
              <a:t>consider</a:t>
            </a:r>
            <a:r>
              <a:rPr lang="es-CO" sz="1600" dirty="0"/>
              <a:t>.</a:t>
            </a:r>
            <a:endParaRPr lang="en-US" sz="1600" dirty="0" smtClean="0"/>
          </a:p>
          <a:p>
            <a:pPr marL="342900" indent="-342900">
              <a:buAutoNum type="arabicPeriod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02260067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o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08_TF22529792.potx" id="{3AE242E2-91E1-4D72-96F5-78A7E90E9C42}" vid="{B9759275-40E6-43FA-8B19-424C4EFBE06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C13C901-7F07-466C-BBFB-37B66ED1F69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149337-CC20-42E7-8327-E5212BE344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Metropolitano</Template>
  <TotalTime>0</TotalTime>
  <Words>378</Words>
  <Application>Microsoft Office PowerPoint</Application>
  <PresentationFormat>Panorámica</PresentationFormat>
  <Paragraphs>34</Paragraphs>
  <Slides>9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Metropolitano</vt:lpstr>
      <vt:lpstr>Finding our Home in a Globalized World</vt:lpstr>
      <vt:lpstr>A Globalized World</vt:lpstr>
      <vt:lpstr>Which are the Top Financial Centres around the World?</vt:lpstr>
      <vt:lpstr>Top 50 Financial Centres and GHS Index</vt:lpstr>
      <vt:lpstr>Financial Centres in a COVID19 context</vt:lpstr>
      <vt:lpstr>Population is also a key factor</vt:lpstr>
      <vt:lpstr>Foursquare API: differenciating by venues</vt:lpstr>
      <vt:lpstr>Clustering Possible Candidates</vt:lpstr>
      <vt:lpstr>Financial Centres in a COVID19 context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2020-07-13T14:05:12Z</dcterms:created>
  <dcterms:modified xsi:type="dcterms:W3CDTF">2020-07-13T17:24:59Z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